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8"/>
  </p:notesMasterIdLst>
  <p:sldIdLst>
    <p:sldId id="257" r:id="rId2"/>
    <p:sldId id="258" r:id="rId3"/>
    <p:sldId id="265" r:id="rId4"/>
    <p:sldId id="260" r:id="rId5"/>
    <p:sldId id="263" r:id="rId6"/>
    <p:sldId id="261" r:id="rId7"/>
  </p:sldIdLst>
  <p:sldSz cx="9144000" cy="5143500" type="screen16x9"/>
  <p:notesSz cx="6858000" cy="9144000"/>
  <p:embeddedFontLst>
    <p:embeddedFont>
      <p:font typeface="Noto Sans KR Black" panose="020B0200000000000000" pitchFamily="50" charset="-127"/>
      <p:bold r:id="rId9"/>
    </p:embeddedFont>
    <p:embeddedFont>
      <p:font typeface="Noto Sans KR Medium" panose="020B0200000000000000" pitchFamily="50" charset="-127"/>
      <p:regular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6977"/>
    <a:srgbClr val="C7E0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6C5DA38-F707-4794-8A88-0398D95956EF}">
  <a:tblStyle styleId="{C6C5DA38-F707-4794-8A88-0398D95956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97D6581-0525-484B-A2CC-11615709EF0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349" autoAdjust="0"/>
  </p:normalViewPr>
  <p:slideViewPr>
    <p:cSldViewPr snapToGrid="0">
      <p:cViewPr varScale="1">
        <p:scale>
          <a:sx n="90" d="100"/>
          <a:sy n="90" d="100"/>
        </p:scale>
        <p:origin x="1253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차 프로젝트는 </a:t>
            </a:r>
            <a:r>
              <a:rPr lang="en-US" altLang="ko-KR" dirty="0"/>
              <a:t>ML</a:t>
            </a:r>
            <a:r>
              <a:rPr lang="ko-KR" altLang="en-US" dirty="0"/>
              <a:t>기반 이므로 대상은 공공기관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차 때는 </a:t>
            </a:r>
            <a:r>
              <a:rPr lang="en-US" altLang="ko-KR" dirty="0" err="1"/>
              <a:t>llm</a:t>
            </a:r>
            <a:r>
              <a:rPr lang="ko-KR" altLang="en-US" dirty="0"/>
              <a:t>추가</a:t>
            </a:r>
            <a:endParaRPr lang="en-US" altLang="ko-KR" dirty="0"/>
          </a:p>
          <a:p>
            <a:r>
              <a:rPr lang="ko-KR" altLang="en-US" dirty="0"/>
              <a:t>다문화 가정 증가 예측 서비스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01251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6C6522-6F55-39B1-BCBF-CDF9DECBB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A68A9AE-706E-9E8F-780D-B621CAA608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AAC18EC-3634-EE90-29EB-896FB829B0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기사 출처 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https://www.gosiweek.com/article/1065567242843824</a:t>
            </a:r>
          </a:p>
          <a:p>
            <a:r>
              <a:rPr lang="en-US" altLang="ko-KR" dirty="0"/>
              <a:t>https://www.newspim.com/news/view/20250311000786</a:t>
            </a:r>
          </a:p>
          <a:p>
            <a:r>
              <a:rPr lang="en-US" altLang="ko-KR" dirty="0"/>
              <a:t>https://www.ntoday.co.kr/news/articleView.html?idxno=97492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02755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차때는 다문화 자녀 언어</a:t>
            </a:r>
            <a:r>
              <a:rPr lang="en-US" altLang="ko-KR" dirty="0"/>
              <a:t>/</a:t>
            </a:r>
            <a:r>
              <a:rPr lang="ko-KR" altLang="en-US" dirty="0"/>
              <a:t>문화 적응 도우미로 연계</a:t>
            </a:r>
            <a:endParaRPr lang="en-US" altLang="ko-KR" dirty="0"/>
          </a:p>
          <a:p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예측 </a:t>
            </a:r>
            <a:r>
              <a:rPr lang="en-US" altLang="ko-KR" dirty="0"/>
              <a:t>(</a:t>
            </a:r>
            <a:r>
              <a:rPr lang="ko-KR" altLang="en-US" dirty="0"/>
              <a:t>증가</a:t>
            </a: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다문화자녀 다문화가정 수 </a:t>
            </a:r>
            <a:r>
              <a:rPr lang="ko-KR" altLang="en-US" dirty="0" err="1"/>
              <a:t>수</a:t>
            </a:r>
            <a:r>
              <a:rPr lang="ko-KR" altLang="en-US" dirty="0"/>
              <a:t> 예측 </a:t>
            </a:r>
            <a:r>
              <a:rPr lang="en-US" altLang="ko-KR" dirty="0"/>
              <a:t>(</a:t>
            </a:r>
            <a:r>
              <a:rPr lang="ko-KR" altLang="en-US" dirty="0"/>
              <a:t>증가 </a:t>
            </a:r>
            <a:r>
              <a:rPr lang="en-US" altLang="ko-KR" dirty="0"/>
              <a:t>-&gt; </a:t>
            </a:r>
            <a:r>
              <a:rPr lang="ko-KR" altLang="en-US" dirty="0"/>
              <a:t>이 결과로 다문화자녀들 서비스로 </a:t>
            </a:r>
            <a:r>
              <a:rPr lang="ko-KR" altLang="en-US" dirty="0" err="1"/>
              <a:t>도와주겠따</a:t>
            </a:r>
            <a:r>
              <a:rPr lang="en-US" altLang="ko-KR" dirty="0"/>
              <a:t>~~ </a:t>
            </a:r>
          </a:p>
          <a:p>
            <a:pPr marL="158750" indent="0">
              <a:buNone/>
            </a:pP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데이터도 </a:t>
            </a:r>
            <a:r>
              <a:rPr lang="ko-KR" altLang="en-US" dirty="0" err="1"/>
              <a:t>무슨데이터</a:t>
            </a:r>
            <a:r>
              <a:rPr lang="ko-KR" altLang="en-US" dirty="0"/>
              <a:t> </a:t>
            </a:r>
            <a:r>
              <a:rPr lang="ko-KR" altLang="en-US" dirty="0" err="1"/>
              <a:t>넣을건지</a:t>
            </a:r>
            <a:r>
              <a:rPr lang="ko-KR" altLang="en-US" dirty="0"/>
              <a:t> 간략하고 확실하게 기입</a:t>
            </a:r>
            <a:endParaRPr lang="en-US" altLang="ko-KR" dirty="0"/>
          </a:p>
          <a:p>
            <a:pPr marL="158750" indent="0">
              <a:buNone/>
            </a:pP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예측결과도 더 구체적으로</a:t>
            </a: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시각화</a:t>
            </a:r>
            <a:r>
              <a:rPr lang="en-US" altLang="ko-KR" dirty="0"/>
              <a:t>&lt;&lt; </a:t>
            </a:r>
            <a:r>
              <a:rPr lang="en-US" altLang="ko-KR" dirty="0" err="1"/>
              <a:t>ui</a:t>
            </a:r>
            <a:endParaRPr lang="en-US" altLang="ko-KR" dirty="0"/>
          </a:p>
          <a:p>
            <a:pPr marL="158750" indent="0">
              <a:buNone/>
            </a:pP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부족하면 </a:t>
            </a:r>
            <a:r>
              <a:rPr lang="ko-KR" altLang="en-US" dirty="0" err="1"/>
              <a:t>전처리</a:t>
            </a:r>
            <a:r>
              <a:rPr lang="ko-KR" altLang="en-US" dirty="0"/>
              <a:t> 데이터 설명 몇 년도</a:t>
            </a:r>
            <a:r>
              <a:rPr lang="en-US" altLang="ko-KR" dirty="0"/>
              <a:t>~</a:t>
            </a:r>
          </a:p>
          <a:p>
            <a:pPr marL="158750" indent="0">
              <a:buNone/>
            </a:pP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데이터 수집 </a:t>
            </a:r>
            <a:r>
              <a:rPr lang="en-US" altLang="ko-KR" dirty="0"/>
              <a:t>-&gt; </a:t>
            </a:r>
            <a:r>
              <a:rPr lang="ko-KR" altLang="en-US" dirty="0" err="1"/>
              <a:t>머신러닝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전처리데이터설명</a:t>
            </a:r>
            <a:r>
              <a:rPr lang="en-US" altLang="ko-KR" dirty="0"/>
              <a:t>??) -&gt; </a:t>
            </a:r>
            <a:r>
              <a:rPr lang="ko-KR" altLang="en-US" dirty="0"/>
              <a:t>예측결과 </a:t>
            </a:r>
            <a:r>
              <a:rPr lang="en-US" altLang="ko-KR" dirty="0"/>
              <a:t>-&gt; </a:t>
            </a:r>
            <a:r>
              <a:rPr lang="ko-KR" altLang="en-US" dirty="0"/>
              <a:t>시각화 </a:t>
            </a:r>
            <a:r>
              <a:rPr lang="en-US" altLang="ko-KR" dirty="0"/>
              <a:t>(</a:t>
            </a:r>
            <a:r>
              <a:rPr lang="en-US" altLang="ko-KR" dirty="0" err="1"/>
              <a:t>ui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3767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18B926-6732-4818-AD23-B97FFB1782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488C96A-497F-E818-ACEF-0BCFC1E995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8D363FB-8613-9D93-A5DB-D728A55371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차때는 다문화 자녀 언어</a:t>
            </a:r>
            <a:r>
              <a:rPr lang="en-US" altLang="ko-KR" dirty="0"/>
              <a:t>/</a:t>
            </a:r>
            <a:r>
              <a:rPr lang="ko-KR" altLang="en-US" dirty="0"/>
              <a:t>문화 적응 도우미로 연계</a:t>
            </a:r>
            <a:endParaRPr lang="en-US" altLang="ko-KR" dirty="0"/>
          </a:p>
          <a:p>
            <a:endParaRPr lang="en-US" altLang="ko-KR" dirty="0"/>
          </a:p>
          <a:p>
            <a:pPr marL="158750" indent="0">
              <a:buNone/>
            </a:pPr>
            <a:r>
              <a:rPr lang="en-US" altLang="ko-KR" dirty="0"/>
              <a:t>(</a:t>
            </a:r>
            <a:r>
              <a:rPr lang="ko-KR" altLang="en-US" dirty="0"/>
              <a:t>다문화가정 수 예측 </a:t>
            </a:r>
            <a:r>
              <a:rPr lang="en-US" altLang="ko-KR" dirty="0"/>
              <a:t>(</a:t>
            </a:r>
            <a:r>
              <a:rPr lang="ko-KR" altLang="en-US" dirty="0"/>
              <a:t>증가</a:t>
            </a: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증가 </a:t>
            </a:r>
            <a:r>
              <a:rPr lang="en-US" altLang="ko-KR" dirty="0"/>
              <a:t>-&gt; </a:t>
            </a:r>
            <a:r>
              <a:rPr lang="ko-KR" altLang="en-US" dirty="0"/>
              <a:t>이 결과로 다문화자녀들 서비스로 </a:t>
            </a:r>
            <a:r>
              <a:rPr lang="ko-KR" altLang="en-US" dirty="0" err="1"/>
              <a:t>도와주겠따</a:t>
            </a:r>
            <a:r>
              <a:rPr lang="en-US" altLang="ko-KR" dirty="0"/>
              <a:t>~~ </a:t>
            </a:r>
          </a:p>
          <a:p>
            <a:pPr marL="158750" indent="0">
              <a:buNone/>
            </a:pPr>
            <a:r>
              <a:rPr lang="ko-KR" altLang="en-US" dirty="0"/>
              <a:t>다문화자녀 수 예측 </a:t>
            </a: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데이터도 </a:t>
            </a:r>
            <a:r>
              <a:rPr lang="ko-KR" altLang="en-US" dirty="0" err="1"/>
              <a:t>무슨데이터</a:t>
            </a:r>
            <a:r>
              <a:rPr lang="ko-KR" altLang="en-US" dirty="0"/>
              <a:t> </a:t>
            </a:r>
            <a:r>
              <a:rPr lang="ko-KR" altLang="en-US" dirty="0" err="1"/>
              <a:t>넣을건지</a:t>
            </a:r>
            <a:r>
              <a:rPr lang="ko-KR" altLang="en-US" dirty="0"/>
              <a:t> 간략하고 확실하게 기입</a:t>
            </a:r>
            <a:endParaRPr lang="en-US" altLang="ko-KR" dirty="0"/>
          </a:p>
          <a:p>
            <a:pPr marL="158750" indent="0">
              <a:buNone/>
            </a:pPr>
            <a:endParaRPr lang="en-US" altLang="ko-KR" dirty="0"/>
          </a:p>
          <a:p>
            <a:pPr marL="158750" indent="0">
              <a:buNone/>
            </a:pPr>
            <a:r>
              <a:rPr lang="ko-KR" altLang="en-US" dirty="0"/>
              <a:t>예측결과도 더 구체적으로</a:t>
            </a:r>
            <a:endParaRPr lang="en-US" altLang="ko-KR" dirty="0"/>
          </a:p>
          <a:p>
            <a:pPr marL="15875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2012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Lstm</a:t>
            </a:r>
            <a:r>
              <a:rPr lang="en-US" altLang="ko-KR" dirty="0"/>
              <a:t>/ </a:t>
            </a:r>
            <a:r>
              <a:rPr lang="ko-KR" altLang="en-US" dirty="0"/>
              <a:t>다중회귀 분장</a:t>
            </a:r>
            <a:endParaRPr lang="en-US" altLang="ko-KR" dirty="0"/>
          </a:p>
          <a:p>
            <a:r>
              <a:rPr lang="ko-KR" altLang="en-US" dirty="0"/>
              <a:t>개발</a:t>
            </a:r>
            <a:r>
              <a:rPr lang="en-US" altLang="ko-KR" dirty="0"/>
              <a:t>2</a:t>
            </a:r>
            <a:r>
              <a:rPr lang="ko-KR" altLang="en-US" dirty="0"/>
              <a:t>개중 하나씩 </a:t>
            </a:r>
            <a:endParaRPr lang="en-US" altLang="ko-KR" dirty="0"/>
          </a:p>
          <a:p>
            <a:r>
              <a:rPr lang="ko-KR" altLang="en-US" dirty="0"/>
              <a:t>공통 부분 하나 만들기</a:t>
            </a:r>
          </a:p>
        </p:txBody>
      </p:sp>
    </p:spTree>
    <p:extLst>
      <p:ext uri="{BB962C8B-B14F-4D97-AF65-F5344CB8AC3E}">
        <p14:creationId xmlns:p14="http://schemas.microsoft.com/office/powerpoint/2010/main" val="3688650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83BBC9-2D01-5721-94FC-353DEC8B75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7225BC5-11C2-D47C-6BC7-74841620C7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5D13B3-D7E3-2E2B-71F1-40C419180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C6C1A4-440A-0EAB-36ED-A0AE39266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6F5C51-AED2-E4ED-D2A4-341A7BC3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007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1FB15B-2834-735B-E54A-64C435A14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1825B1-A0CE-B55B-1CAF-B0C774D04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A949D4-1D48-8F35-2744-CAE7A208E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29A88D-6292-747F-4CE4-37C1B68DD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B3EF2-4000-8170-6327-8E985D2A9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96195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D82033-CFB1-52EB-CD24-C3E2FBCDB5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69F86C-9644-7CB7-FB94-A4E528417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8EC526-713B-A358-FDE5-ACB2B1190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8952A-F651-62C0-0EB7-9F3CC41D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1096BA-A83B-A86C-E27F-E9FAF56C7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54274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EC5BF-2E63-E3A5-56C1-F0F022475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73DCA3-26CF-6965-A23D-F52CC5922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C1090-78EE-2932-FED5-016EEFF83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5F960D-CF85-FF75-FBA4-9BFC24F45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6BB6E5-8338-AF99-9669-031DD8430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887720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20D8BD-D5DD-4347-E2CD-2129C31E2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900343-DF84-9D1C-40F0-A5449BB9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CD7738-063B-0B5E-5E85-70621FCBB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94732B-70E2-CBF0-E2F1-382DB82B3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1D754-DDA0-F136-26B5-83AF7B22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15523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38FE01-968A-40EB-3A56-1F13C91C9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05EA31-37F2-F63C-B62D-65D72403F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455FF8-3F4C-1808-69BB-A13792CA6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268E96-CBA9-04CC-8B9A-5F2A223DA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BC4D25-0E75-2464-F2D6-03E22E5B6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EFF977-6D54-4525-A386-E4562295A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11924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CAE156-FE0B-994A-B054-06704F520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1B561F-0241-FE37-1133-3F7C04C4F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B47195-B71D-55E9-C3F6-E84F51B2E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FD3AB3-17BA-F41B-F83D-C2D42A602B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A5ABD7-973B-F179-72C2-ED8A97A22C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DAB4C74-B68B-5A3C-B657-F21E03CBC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A4A7AD7-875C-5827-3486-F02251529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4E94E3-4D87-8A96-BB80-85685A8B8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3630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FA727E-72F2-F90A-2924-FDCC42234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6E54CA-C2D0-5723-B673-3414B6CA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859B048-9ED7-7FDD-F8B7-188BC3597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69ABB7-51E7-BF26-E573-CE19A04E9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72630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F9D9F76-95BA-BE85-80C4-5D109E095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2C4131B-430F-B6EF-C246-6EE3CFC48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15B489-0C96-B196-BB16-D455D2F4E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27283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CE51F7-B495-E898-9A9E-56EB829BE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17B5DF-BEC5-8E24-A6FF-03791F8B5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22B7C7-341C-C1F6-9417-DA676C863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1A54BD-0F80-BA86-7A50-002655CD6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5508A7-F168-36EB-5692-BAB83AF39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E4F331-2B11-3103-2F8F-0211BB23C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10665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82FF4C-14AA-43B8-F744-392B4809B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095EE4-5ADC-DA49-3A12-99141AF8E8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F8DFC3-D72A-08F3-FA2C-08C36713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1F67C0-CFE7-01FE-7ED9-01961BD7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B8CA19-830F-29C6-FB66-70F9FFCED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F0077-5B82-9F69-4E9D-23E979842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31547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E05653B-DE65-79A7-5896-3F9425F02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957541-4CC6-F93B-2FEA-A711DA4D3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FFE6C3-5D7E-ADE0-6013-63204CF9BA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25A65-A586-4074-A34F-F773A45F892B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DCD446-9FF7-C5E9-A954-A746B3BD67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04C957-3E66-D2C8-8F8A-2471349D87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02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9D520198-929C-216F-86F9-3DB814F0A3CB}"/>
              </a:ext>
            </a:extLst>
          </p:cNvPr>
          <p:cNvSpPr/>
          <p:nvPr/>
        </p:nvSpPr>
        <p:spPr>
          <a:xfrm>
            <a:off x="0" y="1"/>
            <a:ext cx="3600450" cy="5143500"/>
          </a:xfrm>
          <a:custGeom>
            <a:avLst/>
            <a:gdLst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3600450 w 3600450"/>
              <a:gd name="connsiteY2" fmla="*/ 5143500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1920506 w 3600450"/>
              <a:gd name="connsiteY2" fmla="*/ 5136411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1963036 w 3600450"/>
              <a:gd name="connsiteY2" fmla="*/ 5143499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450" h="5143500">
                <a:moveTo>
                  <a:pt x="0" y="0"/>
                </a:moveTo>
                <a:lnTo>
                  <a:pt x="3600450" y="0"/>
                </a:lnTo>
                <a:lnTo>
                  <a:pt x="1963036" y="5143499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solidFill>
            <a:srgbClr val="C7E0E7"/>
          </a:solidFill>
          <a:ln/>
        </p:spPr>
        <p:txBody>
          <a:bodyPr/>
          <a:lstStyle/>
          <a:p>
            <a:endParaRPr lang="ko-KR" altLang="en-US" sz="400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9BB0FAAB-9FA9-922C-7902-5F32F370FAAB}"/>
              </a:ext>
            </a:extLst>
          </p:cNvPr>
          <p:cNvSpPr/>
          <p:nvPr/>
        </p:nvSpPr>
        <p:spPr>
          <a:xfrm>
            <a:off x="3925119" y="2100411"/>
            <a:ext cx="354411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ko-KR" altLang="en-US" sz="4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다문화 가정 증가</a:t>
            </a:r>
            <a:endParaRPr lang="en-US" sz="4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17CDB3ED-AED9-CF6A-C4B0-09B846F18569}"/>
              </a:ext>
            </a:extLst>
          </p:cNvPr>
          <p:cNvSpPr/>
          <p:nvPr/>
        </p:nvSpPr>
        <p:spPr>
          <a:xfrm>
            <a:off x="3925119" y="2794971"/>
            <a:ext cx="354411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ko-KR" altLang="en-US" sz="4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예측 서비스</a:t>
            </a:r>
            <a:endParaRPr lang="en-US" sz="4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273EEC13-0576-18C9-6FDA-D634DFBD39C8}"/>
              </a:ext>
            </a:extLst>
          </p:cNvPr>
          <p:cNvSpPr/>
          <p:nvPr/>
        </p:nvSpPr>
        <p:spPr>
          <a:xfrm>
            <a:off x="3925119" y="3043089"/>
            <a:ext cx="4722763" cy="212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endParaRPr lang="en-US" sz="4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361ACCC2-9666-1812-2C98-3B626761B67D}"/>
              </a:ext>
            </a:extLst>
          </p:cNvPr>
          <p:cNvSpPr/>
          <p:nvPr/>
        </p:nvSpPr>
        <p:spPr>
          <a:xfrm>
            <a:off x="6685808" y="4086623"/>
            <a:ext cx="354411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김세준</a:t>
            </a:r>
            <a:r>
              <a:rPr lang="en-US" altLang="ko-KR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, </a:t>
            </a: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김진혁</a:t>
            </a:r>
            <a:endParaRPr lang="en-US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6888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E602E-4BF5-2B19-A0F3-6E3A6C2F4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0">
            <a:extLst>
              <a:ext uri="{FF2B5EF4-FFF2-40B4-BE49-F238E27FC236}">
                <a16:creationId xmlns:a16="http://schemas.microsoft.com/office/drawing/2014/main" id="{993FD12E-F087-07CB-4FD0-4B02D6213793}"/>
              </a:ext>
            </a:extLst>
          </p:cNvPr>
          <p:cNvSpPr/>
          <p:nvPr/>
        </p:nvSpPr>
        <p:spPr>
          <a:xfrm>
            <a:off x="496119" y="1663899"/>
            <a:ext cx="354411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278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목차</a:t>
            </a:r>
            <a:endParaRPr lang="en-US" sz="2781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5" name="Text 1">
            <a:extLst>
              <a:ext uri="{FF2B5EF4-FFF2-40B4-BE49-F238E27FC236}">
                <a16:creationId xmlns:a16="http://schemas.microsoft.com/office/drawing/2014/main" id="{2026A845-D1D2-6D76-AEAD-20907C113742}"/>
              </a:ext>
            </a:extLst>
          </p:cNvPr>
          <p:cNvSpPr/>
          <p:nvPr/>
        </p:nvSpPr>
        <p:spPr>
          <a:xfrm>
            <a:off x="496119" y="2390403"/>
            <a:ext cx="141759" cy="17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094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Light" pitchFamily="34" charset="-120"/>
              </a:rPr>
              <a:t>01</a:t>
            </a: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4E4D7063-C450-9B6F-554B-507F3D33E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119" y="2612306"/>
            <a:ext cx="2622724" cy="19050"/>
          </a:xfrm>
          <a:prstGeom prst="rect">
            <a:avLst/>
          </a:prstGeom>
          <a:solidFill>
            <a:srgbClr val="C7E0E7"/>
          </a:solidFill>
        </p:spPr>
      </p:pic>
      <p:sp>
        <p:nvSpPr>
          <p:cNvPr id="17" name="Text 2">
            <a:extLst>
              <a:ext uri="{FF2B5EF4-FFF2-40B4-BE49-F238E27FC236}">
                <a16:creationId xmlns:a16="http://schemas.microsoft.com/office/drawing/2014/main" id="{09F14AA8-9F61-AC7B-AAB0-72BCF14F6BCF}"/>
              </a:ext>
            </a:extLst>
          </p:cNvPr>
          <p:cNvSpPr/>
          <p:nvPr/>
        </p:nvSpPr>
        <p:spPr>
          <a:xfrm>
            <a:off x="496119" y="2721248"/>
            <a:ext cx="2622724" cy="35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81"/>
              </a:lnSpc>
            </a:pPr>
            <a:r>
              <a:rPr lang="en-US" sz="2219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 의도</a:t>
            </a:r>
            <a:endParaRPr lang="en-US" sz="2219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E86A2F3D-12F3-EE90-4ACA-9A8B03F78D5B}"/>
              </a:ext>
            </a:extLst>
          </p:cNvPr>
          <p:cNvSpPr/>
          <p:nvPr/>
        </p:nvSpPr>
        <p:spPr>
          <a:xfrm>
            <a:off x="496119" y="3160663"/>
            <a:ext cx="2622724" cy="212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2BE01CDD-6D69-5E5D-5644-4CCEBDF19584}"/>
              </a:ext>
            </a:extLst>
          </p:cNvPr>
          <p:cNvSpPr/>
          <p:nvPr/>
        </p:nvSpPr>
        <p:spPr>
          <a:xfrm>
            <a:off x="3260601" y="2390403"/>
            <a:ext cx="141759" cy="17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094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Light" pitchFamily="34" charset="-120"/>
              </a:rPr>
              <a:t>02</a:t>
            </a: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20" name="Image 1" descr="preencoded.png">
            <a:extLst>
              <a:ext uri="{FF2B5EF4-FFF2-40B4-BE49-F238E27FC236}">
                <a16:creationId xmlns:a16="http://schemas.microsoft.com/office/drawing/2014/main" id="{5B8FE0CB-2C21-7A51-B4DB-722C880D4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0601" y="2612306"/>
            <a:ext cx="2622724" cy="19050"/>
          </a:xfrm>
          <a:prstGeom prst="rect">
            <a:avLst/>
          </a:prstGeom>
          <a:solidFill>
            <a:srgbClr val="C7E0E7"/>
          </a:solidFill>
        </p:spPr>
      </p:pic>
      <p:sp>
        <p:nvSpPr>
          <p:cNvPr id="21" name="Text 5">
            <a:extLst>
              <a:ext uri="{FF2B5EF4-FFF2-40B4-BE49-F238E27FC236}">
                <a16:creationId xmlns:a16="http://schemas.microsoft.com/office/drawing/2014/main" id="{636745BD-5787-BF10-A4D2-0D9ECAC6443E}"/>
              </a:ext>
            </a:extLst>
          </p:cNvPr>
          <p:cNvSpPr/>
          <p:nvPr/>
        </p:nvSpPr>
        <p:spPr>
          <a:xfrm>
            <a:off x="3260601" y="2721248"/>
            <a:ext cx="2622724" cy="35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81"/>
              </a:lnSpc>
            </a:pPr>
            <a:r>
              <a:rPr lang="en-US" sz="2219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개발 목표</a:t>
            </a:r>
            <a:endParaRPr lang="en-US" sz="2219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2" name="Text 6">
            <a:extLst>
              <a:ext uri="{FF2B5EF4-FFF2-40B4-BE49-F238E27FC236}">
                <a16:creationId xmlns:a16="http://schemas.microsoft.com/office/drawing/2014/main" id="{AE3DAB4D-9E8C-BE06-1C92-749DF11F29AF}"/>
              </a:ext>
            </a:extLst>
          </p:cNvPr>
          <p:cNvSpPr/>
          <p:nvPr/>
        </p:nvSpPr>
        <p:spPr>
          <a:xfrm>
            <a:off x="6025083" y="2390403"/>
            <a:ext cx="141759" cy="17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094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Light" pitchFamily="34" charset="-120"/>
              </a:rPr>
              <a:t>03</a:t>
            </a: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23" name="Image 2" descr="preencoded.png">
            <a:extLst>
              <a:ext uri="{FF2B5EF4-FFF2-40B4-BE49-F238E27FC236}">
                <a16:creationId xmlns:a16="http://schemas.microsoft.com/office/drawing/2014/main" id="{CFFF0FEB-67F2-675C-CFAC-60A40AA06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083" y="2612306"/>
            <a:ext cx="2622724" cy="19050"/>
          </a:xfrm>
          <a:prstGeom prst="rect">
            <a:avLst/>
          </a:prstGeom>
          <a:solidFill>
            <a:srgbClr val="C7E0E7"/>
          </a:solidFill>
        </p:spPr>
      </p:pic>
      <p:sp>
        <p:nvSpPr>
          <p:cNvPr id="24" name="Text 7">
            <a:extLst>
              <a:ext uri="{FF2B5EF4-FFF2-40B4-BE49-F238E27FC236}">
                <a16:creationId xmlns:a16="http://schemas.microsoft.com/office/drawing/2014/main" id="{F743D4BC-212F-0DF9-45A6-06FE3CBB147D}"/>
              </a:ext>
            </a:extLst>
          </p:cNvPr>
          <p:cNvSpPr/>
          <p:nvPr/>
        </p:nvSpPr>
        <p:spPr>
          <a:xfrm>
            <a:off x="6025083" y="2721248"/>
            <a:ext cx="2622724" cy="35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81"/>
              </a:lnSpc>
            </a:pPr>
            <a:r>
              <a:rPr lang="en-US" sz="2219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업무 분장</a:t>
            </a:r>
            <a:endParaRPr lang="en-US" sz="2219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5" name="Text 8">
            <a:extLst>
              <a:ext uri="{FF2B5EF4-FFF2-40B4-BE49-F238E27FC236}">
                <a16:creationId xmlns:a16="http://schemas.microsoft.com/office/drawing/2014/main" id="{3ED63A63-2C0E-9BAC-4E42-761137F768C6}"/>
              </a:ext>
            </a:extLst>
          </p:cNvPr>
          <p:cNvSpPr/>
          <p:nvPr/>
        </p:nvSpPr>
        <p:spPr>
          <a:xfrm>
            <a:off x="6025083" y="3160663"/>
            <a:ext cx="2622724" cy="212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3829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73018-51CE-F36D-D3E7-52B4BD5EB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C101593-1A77-1F98-8E00-01FB4C24E829}"/>
              </a:ext>
            </a:extLst>
          </p:cNvPr>
          <p:cNvSpPr/>
          <p:nvPr/>
        </p:nvSpPr>
        <p:spPr>
          <a:xfrm>
            <a:off x="492919" y="387325"/>
            <a:ext cx="2817019" cy="352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88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 의도</a:t>
            </a:r>
            <a:endParaRPr lang="en-US" sz="2188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E758F961-A8DC-3423-F96A-894407253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63" y="835036"/>
            <a:ext cx="4548714" cy="234049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4" name="Image 1" descr="preencoded.png">
            <a:extLst>
              <a:ext uri="{FF2B5EF4-FFF2-40B4-BE49-F238E27FC236}">
                <a16:creationId xmlns:a16="http://schemas.microsoft.com/office/drawing/2014/main" id="{E51C8CA0-A5C4-A1A0-30DF-B7D66A304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033" y="3268610"/>
            <a:ext cx="3166815" cy="100673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6" name="Image 3" descr="preencoded.png">
            <a:extLst>
              <a:ext uri="{FF2B5EF4-FFF2-40B4-BE49-F238E27FC236}">
                <a16:creationId xmlns:a16="http://schemas.microsoft.com/office/drawing/2014/main" id="{60D8B949-FCA4-7D04-647E-DF921F1CB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663" y="4368424"/>
            <a:ext cx="3976728" cy="590527"/>
          </a:xfrm>
          <a:prstGeom prst="rect">
            <a:avLst/>
          </a:prstGeom>
          <a:effectLst>
            <a:softEdge rad="63500"/>
          </a:effectLst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8DB1A127-2543-F8EB-E636-0DB863C334FE}"/>
              </a:ext>
            </a:extLst>
          </p:cNvPr>
          <p:cNvGrpSpPr/>
          <p:nvPr/>
        </p:nvGrpSpPr>
        <p:grpSpPr>
          <a:xfrm>
            <a:off x="4897693" y="197114"/>
            <a:ext cx="4130286" cy="767711"/>
            <a:chOff x="1046429" y="3429666"/>
            <a:chExt cx="3845490" cy="767711"/>
          </a:xfrm>
        </p:grpSpPr>
        <p:sp>
          <p:nvSpPr>
            <p:cNvPr id="7" name="Shape 1">
              <a:extLst>
                <a:ext uri="{FF2B5EF4-FFF2-40B4-BE49-F238E27FC236}">
                  <a16:creationId xmlns:a16="http://schemas.microsoft.com/office/drawing/2014/main" id="{0C30C4FF-2DA6-B932-B993-D0CAAD2210AA}"/>
                </a:ext>
              </a:extLst>
            </p:cNvPr>
            <p:cNvSpPr/>
            <p:nvPr/>
          </p:nvSpPr>
          <p:spPr>
            <a:xfrm>
              <a:off x="1046429" y="3429666"/>
              <a:ext cx="3627924" cy="767711"/>
            </a:xfrm>
            <a:prstGeom prst="roundRect">
              <a:avLst>
                <a:gd name="adj" fmla="val 10124"/>
              </a:avLst>
            </a:prstGeom>
            <a:solidFill>
              <a:srgbClr val="FFFFFF"/>
            </a:solidFill>
            <a:ln/>
            <a:effectLst>
              <a:softEdge rad="63500"/>
            </a:effectLst>
          </p:spPr>
          <p:txBody>
            <a:bodyPr/>
            <a:lstStyle/>
            <a:p>
              <a:endParaRPr lang="ko-KR" altLang="en-US" sz="875" dirty="0"/>
            </a:p>
          </p:txBody>
        </p:sp>
        <p:sp>
          <p:nvSpPr>
            <p:cNvPr id="8" name="Text 2">
              <a:extLst>
                <a:ext uri="{FF2B5EF4-FFF2-40B4-BE49-F238E27FC236}">
                  <a16:creationId xmlns:a16="http://schemas.microsoft.com/office/drawing/2014/main" id="{31E2026E-030D-DD20-AB39-57DA2324461F}"/>
                </a:ext>
              </a:extLst>
            </p:cNvPr>
            <p:cNvSpPr/>
            <p:nvPr/>
          </p:nvSpPr>
          <p:spPr>
            <a:xfrm>
              <a:off x="1223733" y="3577240"/>
              <a:ext cx="3668186" cy="4725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ct val="150000"/>
                </a:lnSpc>
              </a:pPr>
              <a:r>
                <a:rPr lang="en-US" b="1" dirty="0" err="1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국제결혼</a:t>
              </a:r>
              <a:r>
                <a:rPr 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 </a:t>
              </a:r>
              <a:r>
                <a:rPr lang="en-US" b="1" dirty="0" err="1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증가로</a:t>
              </a:r>
              <a:r>
                <a:rPr 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 </a:t>
              </a:r>
              <a:r>
                <a:rPr lang="ko-KR" altLang="en-US" sz="1200" dirty="0">
                  <a:solidFill>
                    <a:srgbClr val="536977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인한</a:t>
              </a:r>
              <a:r>
                <a:rPr lang="en-US" sz="1200" dirty="0">
                  <a:solidFill>
                    <a:srgbClr val="536977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</a:t>
              </a:r>
              <a:r>
                <a:rPr lang="en-US" b="1" dirty="0" err="1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다문화</a:t>
              </a:r>
              <a:r>
                <a:rPr 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 </a:t>
              </a:r>
              <a:r>
                <a:rPr lang="ko-KR" alt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가정</a:t>
              </a:r>
              <a:r>
                <a:rPr 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 </a:t>
              </a:r>
              <a:r>
                <a:rPr lang="ko-KR" alt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증가</a:t>
              </a:r>
              <a:endParaRPr lang="en-US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endParaRPr>
            </a:p>
          </p:txBody>
        </p:sp>
      </p:grp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1A63B9D6-8846-4593-A1BA-36065352D456}"/>
              </a:ext>
            </a:extLst>
          </p:cNvPr>
          <p:cNvSpPr/>
          <p:nvPr/>
        </p:nvSpPr>
        <p:spPr>
          <a:xfrm rot="5400000">
            <a:off x="6558213" y="1065306"/>
            <a:ext cx="575561" cy="663679"/>
          </a:xfrm>
          <a:prstGeom prst="rightArrow">
            <a:avLst/>
          </a:prstGeom>
          <a:solidFill>
            <a:srgbClr val="536977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34073B4D-EABA-CEF9-CB3A-BC0943BAB5B8}"/>
              </a:ext>
            </a:extLst>
          </p:cNvPr>
          <p:cNvSpPr/>
          <p:nvPr/>
        </p:nvSpPr>
        <p:spPr>
          <a:xfrm>
            <a:off x="5172773" y="3567858"/>
            <a:ext cx="3346445" cy="1039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인구</a:t>
            </a:r>
            <a:r>
              <a:rPr lang="en-US" altLang="ko-KR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/</a:t>
            </a: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사회 데이터를 활용한</a:t>
            </a:r>
            <a:endParaRPr lang="en-US" altLang="ko-KR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Roboto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 가정 </a:t>
            </a:r>
            <a:r>
              <a:rPr lang="en-US" altLang="ko-KR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/ </a:t>
            </a: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자녀 증가 예측  </a:t>
            </a:r>
            <a:endParaRPr lang="en-US" altLang="ko-KR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74F0079-9BA5-5D64-C061-532816A7CAE4}"/>
              </a:ext>
            </a:extLst>
          </p:cNvPr>
          <p:cNvGrpSpPr/>
          <p:nvPr/>
        </p:nvGrpSpPr>
        <p:grpSpPr>
          <a:xfrm>
            <a:off x="5180268" y="1829466"/>
            <a:ext cx="3507715" cy="767711"/>
            <a:chOff x="1046429" y="3429666"/>
            <a:chExt cx="3990878" cy="767711"/>
          </a:xfrm>
        </p:grpSpPr>
        <p:sp>
          <p:nvSpPr>
            <p:cNvPr id="28" name="Shape 1">
              <a:extLst>
                <a:ext uri="{FF2B5EF4-FFF2-40B4-BE49-F238E27FC236}">
                  <a16:creationId xmlns:a16="http://schemas.microsoft.com/office/drawing/2014/main" id="{E485E378-7B1E-10DA-A232-D87CC5D0F548}"/>
                </a:ext>
              </a:extLst>
            </p:cNvPr>
            <p:cNvSpPr/>
            <p:nvPr/>
          </p:nvSpPr>
          <p:spPr>
            <a:xfrm>
              <a:off x="1046429" y="3429666"/>
              <a:ext cx="3627924" cy="767711"/>
            </a:xfrm>
            <a:prstGeom prst="roundRect">
              <a:avLst>
                <a:gd name="adj" fmla="val 10124"/>
              </a:avLst>
            </a:prstGeom>
            <a:solidFill>
              <a:srgbClr val="FFFFFF"/>
            </a:solidFill>
            <a:ln/>
            <a:effectLst>
              <a:softEdge rad="63500"/>
            </a:effectLst>
          </p:spPr>
          <p:txBody>
            <a:bodyPr/>
            <a:lstStyle/>
            <a:p>
              <a:endParaRPr lang="ko-KR" altLang="en-US" sz="875" dirty="0"/>
            </a:p>
          </p:txBody>
        </p:sp>
        <p:sp>
          <p:nvSpPr>
            <p:cNvPr id="29" name="Text 2">
              <a:extLst>
                <a:ext uri="{FF2B5EF4-FFF2-40B4-BE49-F238E27FC236}">
                  <a16:creationId xmlns:a16="http://schemas.microsoft.com/office/drawing/2014/main" id="{A882DA97-B2E7-E0DA-CB31-CF805301BF31}"/>
                </a:ext>
              </a:extLst>
            </p:cNvPr>
            <p:cNvSpPr/>
            <p:nvPr/>
          </p:nvSpPr>
          <p:spPr>
            <a:xfrm>
              <a:off x="1369121" y="3577242"/>
              <a:ext cx="3668186" cy="4725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ct val="150000"/>
                </a:lnSpc>
              </a:pPr>
              <a:r>
                <a:rPr lang="ko-KR" alt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다문화 학생 수</a:t>
              </a:r>
              <a:r>
                <a:rPr 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 </a:t>
              </a:r>
              <a:r>
                <a:rPr lang="ko-KR" altLang="en-US" sz="1200" dirty="0">
                  <a:solidFill>
                    <a:srgbClr val="536977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꾸준한</a:t>
              </a:r>
              <a:r>
                <a:rPr lang="en-US" sz="1200" dirty="0">
                  <a:solidFill>
                    <a:srgbClr val="536977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</a:t>
              </a:r>
              <a:r>
                <a:rPr lang="ko-KR" altLang="en-US" b="1" dirty="0">
                  <a:solidFill>
                    <a:srgbClr val="536977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증가세</a:t>
              </a:r>
              <a:endParaRPr lang="en-US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endParaRPr>
            </a:p>
          </p:txBody>
        </p:sp>
      </p:grp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3799783E-BA71-BDD1-8227-9C31735995C8}"/>
              </a:ext>
            </a:extLst>
          </p:cNvPr>
          <p:cNvSpPr/>
          <p:nvPr/>
        </p:nvSpPr>
        <p:spPr>
          <a:xfrm rot="5400000">
            <a:off x="6558213" y="2730920"/>
            <a:ext cx="575561" cy="663679"/>
          </a:xfrm>
          <a:prstGeom prst="rightArrow">
            <a:avLst/>
          </a:prstGeom>
          <a:solidFill>
            <a:srgbClr val="536977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114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BA3F2-E16D-E027-7D60-106B8E83E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5AAAC35-1961-3683-1E39-0C90F0D1902D}"/>
              </a:ext>
            </a:extLst>
          </p:cNvPr>
          <p:cNvSpPr/>
          <p:nvPr/>
        </p:nvSpPr>
        <p:spPr>
          <a:xfrm>
            <a:off x="491580" y="386433"/>
            <a:ext cx="3336057" cy="41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81"/>
              </a:lnSpc>
            </a:pPr>
            <a:r>
              <a:rPr lang="en-US" sz="2625" dirty="0">
                <a:solidFill>
                  <a:srgbClr val="2E3C4E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개발 목표</a:t>
            </a:r>
            <a:endParaRPr lang="en-US" sz="2625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35E22F84-0D6B-3271-830D-3859013571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80" y="1003475"/>
            <a:ext cx="667196" cy="1363488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EE427C76-CE9B-7EFF-68D9-2576E33E91DB}"/>
              </a:ext>
            </a:extLst>
          </p:cNvPr>
          <p:cNvSpPr/>
          <p:nvPr/>
        </p:nvSpPr>
        <p:spPr>
          <a:xfrm>
            <a:off x="1292200" y="1067806"/>
            <a:ext cx="1667991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en-US" sz="1313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데이터 수집</a:t>
            </a:r>
            <a:endParaRPr lang="en-US" sz="1313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18BFC391-00A1-8B84-D156-ABD08785ECA8}"/>
              </a:ext>
            </a:extLst>
          </p:cNvPr>
          <p:cNvSpPr/>
          <p:nvPr/>
        </p:nvSpPr>
        <p:spPr>
          <a:xfrm>
            <a:off x="1292200" y="1356308"/>
            <a:ext cx="7360221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사회데이터</a:t>
            </a:r>
          </a:p>
          <a:p>
            <a:pPr>
              <a:lnSpc>
                <a:spcPts val="1563"/>
              </a:lnSpc>
            </a:pP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     </a:t>
            </a:r>
            <a:r>
              <a:rPr 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국제 결혼율, </a:t>
            </a:r>
            <a:r>
              <a:rPr lang="ko-KR" alt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시</a:t>
            </a:r>
            <a:r>
              <a:rPr lang="en-US" altLang="ko-KR" sz="1030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·</a:t>
            </a:r>
            <a:r>
              <a:rPr lang="ko-KR" alt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도별 외국인 인구</a:t>
            </a:r>
            <a:endParaRPr lang="en-US" sz="1030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197C93D6-8553-7000-68B6-8C3FB2717049}"/>
              </a:ext>
            </a:extLst>
          </p:cNvPr>
          <p:cNvSpPr/>
          <p:nvPr/>
        </p:nvSpPr>
        <p:spPr>
          <a:xfrm>
            <a:off x="1292200" y="1836503"/>
            <a:ext cx="7360221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인구데이터</a:t>
            </a:r>
          </a:p>
          <a:p>
            <a:pPr>
              <a:lnSpc>
                <a:spcPts val="1563"/>
              </a:lnSpc>
            </a:pP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     </a:t>
            </a:r>
            <a:r>
              <a:rPr 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다문화 자녀 출생률, </a:t>
            </a:r>
            <a:r>
              <a:rPr lang="ko-KR" alt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결혼적령기 인구 수 </a:t>
            </a:r>
            <a:r>
              <a:rPr lang="en-US" altLang="ko-KR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(2030</a:t>
            </a:r>
            <a:r>
              <a:rPr lang="ko-KR" alt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 남녀</a:t>
            </a:r>
            <a:r>
              <a:rPr lang="en-US" altLang="ko-KR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)</a:t>
            </a:r>
            <a:endParaRPr lang="en-US" sz="1031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738D27BA-E90E-CB24-5534-423105265E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580" y="2439220"/>
            <a:ext cx="667196" cy="1211236"/>
          </a:xfrm>
          <a:prstGeom prst="rect">
            <a:avLst/>
          </a:prstGeom>
        </p:spPr>
      </p:pic>
      <p:sp>
        <p:nvSpPr>
          <p:cNvPr id="8" name="Text 4">
            <a:extLst>
              <a:ext uri="{FF2B5EF4-FFF2-40B4-BE49-F238E27FC236}">
                <a16:creationId xmlns:a16="http://schemas.microsoft.com/office/drawing/2014/main" id="{093415F0-D9FC-5DD9-F905-823B5AC32638}"/>
              </a:ext>
            </a:extLst>
          </p:cNvPr>
          <p:cNvSpPr/>
          <p:nvPr/>
        </p:nvSpPr>
        <p:spPr>
          <a:xfrm>
            <a:off x="1292200" y="2537110"/>
            <a:ext cx="1667991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en-US" sz="1313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머신러닝</a:t>
            </a:r>
            <a:endParaRPr lang="en-US" sz="1313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4359699D-95DA-76D2-B2A3-4A3D6F24EBB8}"/>
              </a:ext>
            </a:extLst>
          </p:cNvPr>
          <p:cNvSpPr/>
          <p:nvPr/>
        </p:nvSpPr>
        <p:spPr>
          <a:xfrm>
            <a:off x="1457092" y="2788073"/>
            <a:ext cx="7360221" cy="20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63"/>
              </a:lnSpc>
            </a:pPr>
            <a:r>
              <a:rPr lang="en-US" sz="1031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-  다중회귀 / LSTM 분석</a:t>
            </a:r>
            <a:endParaRPr lang="en-US" sz="1031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BAF90A2E-CA38-450E-88F7-BDB7605FADDC}"/>
              </a:ext>
            </a:extLst>
          </p:cNvPr>
          <p:cNvSpPr/>
          <p:nvPr/>
        </p:nvSpPr>
        <p:spPr>
          <a:xfrm>
            <a:off x="1292200" y="3105707"/>
            <a:ext cx="7360221" cy="20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63"/>
              </a:lnSpc>
              <a:buSzPct val="100000"/>
              <a:buChar char="•"/>
            </a:pP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Feature (X) : 사회·인구 데이터</a:t>
            </a:r>
            <a:endParaRPr lang="en-US" sz="1031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D0A3D507-96A4-69C0-1F9A-42D403E1E13A}"/>
              </a:ext>
            </a:extLst>
          </p:cNvPr>
          <p:cNvSpPr/>
          <p:nvPr/>
        </p:nvSpPr>
        <p:spPr>
          <a:xfrm>
            <a:off x="1292200" y="3352465"/>
            <a:ext cx="7360221" cy="20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63"/>
              </a:lnSpc>
              <a:buSzPct val="100000"/>
              <a:buChar char="•"/>
            </a:pP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Target (Y) : </a:t>
            </a:r>
            <a:r>
              <a:rPr lang="ko-KR" alt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미래 </a:t>
            </a: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 가정 </a:t>
            </a:r>
            <a:r>
              <a:rPr lang="ko-KR" alt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수</a:t>
            </a: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예측</a:t>
            </a:r>
            <a:endParaRPr lang="en-US" sz="1031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12" name="Image 2" descr="preencoded.png">
            <a:extLst>
              <a:ext uri="{FF2B5EF4-FFF2-40B4-BE49-F238E27FC236}">
                <a16:creationId xmlns:a16="http://schemas.microsoft.com/office/drawing/2014/main" id="{89AD5214-A549-3F22-8BCD-D05D8E35A2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80" y="3721522"/>
            <a:ext cx="667196" cy="1035546"/>
          </a:xfrm>
          <a:prstGeom prst="rect">
            <a:avLst/>
          </a:prstGeom>
        </p:spPr>
      </p:pic>
      <p:sp>
        <p:nvSpPr>
          <p:cNvPr id="13" name="Text 8">
            <a:extLst>
              <a:ext uri="{FF2B5EF4-FFF2-40B4-BE49-F238E27FC236}">
                <a16:creationId xmlns:a16="http://schemas.microsoft.com/office/drawing/2014/main" id="{12DE4740-43F2-24AE-C5B7-6872ECF5B7C1}"/>
              </a:ext>
            </a:extLst>
          </p:cNvPr>
          <p:cNvSpPr/>
          <p:nvPr/>
        </p:nvSpPr>
        <p:spPr>
          <a:xfrm>
            <a:off x="1292200" y="3826296"/>
            <a:ext cx="1667991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en-US" sz="1313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예측 결과</a:t>
            </a:r>
            <a:endParaRPr lang="en-US" sz="1313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4" name="Text 9">
            <a:extLst>
              <a:ext uri="{FF2B5EF4-FFF2-40B4-BE49-F238E27FC236}">
                <a16:creationId xmlns:a16="http://schemas.microsoft.com/office/drawing/2014/main" id="{D82D16A4-0B9E-B3E5-23B1-651ABE1901D9}"/>
              </a:ext>
            </a:extLst>
          </p:cNvPr>
          <p:cNvSpPr/>
          <p:nvPr/>
        </p:nvSpPr>
        <p:spPr>
          <a:xfrm>
            <a:off x="1292200" y="4114799"/>
            <a:ext cx="7360221" cy="20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en-US" sz="1031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 가정 </a:t>
            </a:r>
            <a:r>
              <a:rPr lang="ko-KR" altLang="en-US" sz="1031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추세</a:t>
            </a:r>
            <a:r>
              <a:rPr lang="en-US" sz="1031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예측</a:t>
            </a:r>
            <a:endParaRPr lang="en-US" sz="1031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5" name="Text 10">
            <a:extLst>
              <a:ext uri="{FF2B5EF4-FFF2-40B4-BE49-F238E27FC236}">
                <a16:creationId xmlns:a16="http://schemas.microsoft.com/office/drawing/2014/main" id="{01423296-2D34-E821-EC68-EFBED83D2F88}"/>
              </a:ext>
            </a:extLst>
          </p:cNvPr>
          <p:cNvSpPr/>
          <p:nvPr/>
        </p:nvSpPr>
        <p:spPr>
          <a:xfrm>
            <a:off x="1292200" y="4394893"/>
            <a:ext cx="7360221" cy="20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 자녀 </a:t>
            </a: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맞춤형 교육 지원 계획 수립</a:t>
            </a:r>
            <a:endParaRPr lang="en-US" sz="1031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B14E635-70A4-0D9E-405D-17DFAB6D6E08}"/>
              </a:ext>
            </a:extLst>
          </p:cNvPr>
          <p:cNvSpPr/>
          <p:nvPr/>
        </p:nvSpPr>
        <p:spPr>
          <a:xfrm>
            <a:off x="1214438" y="1345407"/>
            <a:ext cx="3629025" cy="1093812"/>
          </a:xfrm>
          <a:prstGeom prst="roundRect">
            <a:avLst/>
          </a:prstGeom>
          <a:noFill/>
          <a:ln>
            <a:solidFill>
              <a:srgbClr val="FAF9F5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DF18A9C1-594D-6689-B169-93E7181404E4}"/>
              </a:ext>
            </a:extLst>
          </p:cNvPr>
          <p:cNvCxnSpPr/>
          <p:nvPr/>
        </p:nvCxnSpPr>
        <p:spPr>
          <a:xfrm>
            <a:off x="1214438" y="3650456"/>
            <a:ext cx="4972050" cy="0"/>
          </a:xfrm>
          <a:prstGeom prst="line">
            <a:avLst/>
          </a:prstGeom>
          <a:ln>
            <a:solidFill>
              <a:srgbClr val="325F7B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6E6F1F5-6C07-6624-F4FC-3A7E21B57A03}"/>
              </a:ext>
            </a:extLst>
          </p:cNvPr>
          <p:cNvCxnSpPr/>
          <p:nvPr/>
        </p:nvCxnSpPr>
        <p:spPr>
          <a:xfrm>
            <a:off x="1214438" y="2366962"/>
            <a:ext cx="4972050" cy="0"/>
          </a:xfrm>
          <a:prstGeom prst="line">
            <a:avLst/>
          </a:prstGeom>
          <a:ln>
            <a:solidFill>
              <a:srgbClr val="325F7B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8295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88F08-D39F-E50A-ECEF-EED10B61C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2A68799-ABD1-AD3D-AF2D-446F61A05BDE}"/>
              </a:ext>
            </a:extLst>
          </p:cNvPr>
          <p:cNvSpPr/>
          <p:nvPr/>
        </p:nvSpPr>
        <p:spPr>
          <a:xfrm>
            <a:off x="491580" y="386433"/>
            <a:ext cx="3336057" cy="41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81"/>
              </a:lnSpc>
            </a:pPr>
            <a:r>
              <a:rPr lang="en-US" sz="2625" dirty="0" err="1">
                <a:solidFill>
                  <a:srgbClr val="2E3C4E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개발</a:t>
            </a:r>
            <a:r>
              <a:rPr lang="en-US" sz="2625" dirty="0">
                <a:solidFill>
                  <a:srgbClr val="2E3C4E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목표2</a:t>
            </a:r>
            <a:endParaRPr lang="en-US" sz="2625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342C3BED-1361-0877-3204-B0B8172FF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80" y="1003475"/>
            <a:ext cx="667196" cy="1363488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742930BC-55F5-A674-F70C-F2DF6D23E19E}"/>
              </a:ext>
            </a:extLst>
          </p:cNvPr>
          <p:cNvSpPr/>
          <p:nvPr/>
        </p:nvSpPr>
        <p:spPr>
          <a:xfrm>
            <a:off x="1292200" y="1067806"/>
            <a:ext cx="1667991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en-US" sz="1313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데이터 수집</a:t>
            </a:r>
            <a:endParaRPr lang="en-US" sz="1313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12AFB6BF-5861-5992-E064-2A3CDB3CABAB}"/>
              </a:ext>
            </a:extLst>
          </p:cNvPr>
          <p:cNvSpPr/>
          <p:nvPr/>
        </p:nvSpPr>
        <p:spPr>
          <a:xfrm>
            <a:off x="1292200" y="1356308"/>
            <a:ext cx="7360221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사회데이터</a:t>
            </a:r>
          </a:p>
          <a:p>
            <a:pPr>
              <a:lnSpc>
                <a:spcPts val="1563"/>
              </a:lnSpc>
            </a:pP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     </a:t>
            </a:r>
            <a:r>
              <a:rPr 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국제 결혼율, </a:t>
            </a:r>
            <a:r>
              <a:rPr lang="ko-KR" alt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시</a:t>
            </a:r>
            <a:r>
              <a:rPr lang="en-US" altLang="ko-KR" sz="1030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·</a:t>
            </a:r>
            <a:r>
              <a:rPr lang="ko-KR" alt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도별 외국인 인구</a:t>
            </a:r>
            <a:endParaRPr lang="en-US" sz="1030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38279D49-8DCF-AEFA-C544-66BDD0ED26F1}"/>
              </a:ext>
            </a:extLst>
          </p:cNvPr>
          <p:cNvSpPr/>
          <p:nvPr/>
        </p:nvSpPr>
        <p:spPr>
          <a:xfrm>
            <a:off x="1292200" y="1836503"/>
            <a:ext cx="7360221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인구데이터</a:t>
            </a:r>
          </a:p>
          <a:p>
            <a:pPr>
              <a:lnSpc>
                <a:spcPts val="1563"/>
              </a:lnSpc>
            </a:pP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     </a:t>
            </a:r>
            <a:r>
              <a:rPr 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다문화 자녀 출생률, </a:t>
            </a:r>
            <a:r>
              <a:rPr lang="ko-KR" alt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결혼적령기 인구 수 </a:t>
            </a:r>
            <a:r>
              <a:rPr lang="en-US" altLang="ko-KR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(2030</a:t>
            </a:r>
            <a:r>
              <a:rPr lang="ko-KR" altLang="en-US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 남녀</a:t>
            </a:r>
            <a:r>
              <a:rPr lang="en-US" altLang="ko-KR" sz="103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)</a:t>
            </a:r>
            <a:endParaRPr lang="en-US" sz="1031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94B359FF-A91A-60B6-40C2-89F0133218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580" y="2439220"/>
            <a:ext cx="667196" cy="1211236"/>
          </a:xfrm>
          <a:prstGeom prst="rect">
            <a:avLst/>
          </a:prstGeom>
        </p:spPr>
      </p:pic>
      <p:sp>
        <p:nvSpPr>
          <p:cNvPr id="8" name="Text 4">
            <a:extLst>
              <a:ext uri="{FF2B5EF4-FFF2-40B4-BE49-F238E27FC236}">
                <a16:creationId xmlns:a16="http://schemas.microsoft.com/office/drawing/2014/main" id="{3781EFE4-5A7D-90EE-2259-DF383D7A0E7D}"/>
              </a:ext>
            </a:extLst>
          </p:cNvPr>
          <p:cNvSpPr/>
          <p:nvPr/>
        </p:nvSpPr>
        <p:spPr>
          <a:xfrm>
            <a:off x="1292200" y="2537110"/>
            <a:ext cx="1667991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en-US" sz="1313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머신러닝</a:t>
            </a:r>
            <a:endParaRPr lang="en-US" sz="1313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05512103-7EFC-6C9A-2D70-625573FE2B61}"/>
              </a:ext>
            </a:extLst>
          </p:cNvPr>
          <p:cNvSpPr/>
          <p:nvPr/>
        </p:nvSpPr>
        <p:spPr>
          <a:xfrm>
            <a:off x="1457092" y="2788073"/>
            <a:ext cx="7360221" cy="20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63"/>
              </a:lnSpc>
            </a:pPr>
            <a:r>
              <a:rPr lang="en-US" sz="1031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-  다중회귀 / LSTM 분석</a:t>
            </a:r>
            <a:endParaRPr lang="en-US" sz="1031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06A4A128-72EC-9CA5-A158-2C68BBD04672}"/>
              </a:ext>
            </a:extLst>
          </p:cNvPr>
          <p:cNvSpPr/>
          <p:nvPr/>
        </p:nvSpPr>
        <p:spPr>
          <a:xfrm>
            <a:off x="1292200" y="3105707"/>
            <a:ext cx="7360221" cy="20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63"/>
              </a:lnSpc>
              <a:buSzPct val="100000"/>
              <a:buChar char="•"/>
            </a:pP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Feature (X) : 사회·인구 데이터</a:t>
            </a:r>
            <a:endParaRPr lang="en-US" sz="1031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5DAE0117-7126-00CF-F2AD-4163066EF78B}"/>
              </a:ext>
            </a:extLst>
          </p:cNvPr>
          <p:cNvSpPr/>
          <p:nvPr/>
        </p:nvSpPr>
        <p:spPr>
          <a:xfrm>
            <a:off x="1292200" y="3352465"/>
            <a:ext cx="7360221" cy="20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63"/>
              </a:lnSpc>
              <a:buSzPct val="100000"/>
              <a:buChar char="•"/>
            </a:pP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Target (Y) : </a:t>
            </a:r>
            <a:r>
              <a:rPr lang="ko-KR" alt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미래 </a:t>
            </a: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 가정 </a:t>
            </a:r>
            <a:r>
              <a:rPr lang="ko-KR" alt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수</a:t>
            </a: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예측</a:t>
            </a:r>
            <a:endParaRPr lang="en-US" sz="1031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12" name="Image 2" descr="preencoded.png">
            <a:extLst>
              <a:ext uri="{FF2B5EF4-FFF2-40B4-BE49-F238E27FC236}">
                <a16:creationId xmlns:a16="http://schemas.microsoft.com/office/drawing/2014/main" id="{93C5C8B8-0A87-FFF9-0DC5-092398063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80" y="3721522"/>
            <a:ext cx="667196" cy="1035546"/>
          </a:xfrm>
          <a:prstGeom prst="rect">
            <a:avLst/>
          </a:prstGeom>
        </p:spPr>
      </p:pic>
      <p:sp>
        <p:nvSpPr>
          <p:cNvPr id="13" name="Text 8">
            <a:extLst>
              <a:ext uri="{FF2B5EF4-FFF2-40B4-BE49-F238E27FC236}">
                <a16:creationId xmlns:a16="http://schemas.microsoft.com/office/drawing/2014/main" id="{F9516A1F-B227-8828-DB5C-221233F0C8B0}"/>
              </a:ext>
            </a:extLst>
          </p:cNvPr>
          <p:cNvSpPr/>
          <p:nvPr/>
        </p:nvSpPr>
        <p:spPr>
          <a:xfrm>
            <a:off x="1292200" y="3826296"/>
            <a:ext cx="1667991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en-US" sz="1313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예측 결과</a:t>
            </a:r>
            <a:endParaRPr lang="en-US" sz="1313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4" name="Text 9">
            <a:extLst>
              <a:ext uri="{FF2B5EF4-FFF2-40B4-BE49-F238E27FC236}">
                <a16:creationId xmlns:a16="http://schemas.microsoft.com/office/drawing/2014/main" id="{1A400B4D-CA2C-A47F-73BB-75A2164DEA52}"/>
              </a:ext>
            </a:extLst>
          </p:cNvPr>
          <p:cNvSpPr/>
          <p:nvPr/>
        </p:nvSpPr>
        <p:spPr>
          <a:xfrm>
            <a:off x="1292200" y="4114799"/>
            <a:ext cx="7360221" cy="20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en-US" sz="1031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 가정 </a:t>
            </a:r>
            <a:r>
              <a:rPr lang="ko-KR" altLang="en-US" sz="1031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추세</a:t>
            </a:r>
            <a:r>
              <a:rPr lang="en-US" sz="1031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예측</a:t>
            </a:r>
            <a:endParaRPr lang="en-US" sz="1031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5" name="Text 10">
            <a:extLst>
              <a:ext uri="{FF2B5EF4-FFF2-40B4-BE49-F238E27FC236}">
                <a16:creationId xmlns:a16="http://schemas.microsoft.com/office/drawing/2014/main" id="{9AF25CD9-4C6B-5141-ED79-47B67F260F38}"/>
              </a:ext>
            </a:extLst>
          </p:cNvPr>
          <p:cNvSpPr/>
          <p:nvPr/>
        </p:nvSpPr>
        <p:spPr>
          <a:xfrm>
            <a:off x="1292200" y="4394893"/>
            <a:ext cx="7360221" cy="20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 자녀 </a:t>
            </a:r>
            <a:r>
              <a:rPr lang="en-US" sz="103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맞춤형 교육 지원 계획 수립</a:t>
            </a:r>
            <a:endParaRPr lang="en-US" sz="1031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D58A3B2-84AD-BD4C-A22D-E0829DECA861}"/>
              </a:ext>
            </a:extLst>
          </p:cNvPr>
          <p:cNvSpPr/>
          <p:nvPr/>
        </p:nvSpPr>
        <p:spPr>
          <a:xfrm>
            <a:off x="1214438" y="1345407"/>
            <a:ext cx="3629025" cy="1093812"/>
          </a:xfrm>
          <a:prstGeom prst="roundRect">
            <a:avLst/>
          </a:prstGeom>
          <a:noFill/>
          <a:ln>
            <a:solidFill>
              <a:srgbClr val="FAF9F5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38522BF5-0910-289C-0C63-F43A37419938}"/>
              </a:ext>
            </a:extLst>
          </p:cNvPr>
          <p:cNvCxnSpPr/>
          <p:nvPr/>
        </p:nvCxnSpPr>
        <p:spPr>
          <a:xfrm>
            <a:off x="1214438" y="3650456"/>
            <a:ext cx="4972050" cy="0"/>
          </a:xfrm>
          <a:prstGeom prst="line">
            <a:avLst/>
          </a:prstGeom>
          <a:ln>
            <a:solidFill>
              <a:srgbClr val="325F7B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FA3850D-5103-B892-91E7-EF90592DCC7F}"/>
              </a:ext>
            </a:extLst>
          </p:cNvPr>
          <p:cNvCxnSpPr/>
          <p:nvPr/>
        </p:nvCxnSpPr>
        <p:spPr>
          <a:xfrm>
            <a:off x="1214438" y="2366962"/>
            <a:ext cx="4972050" cy="0"/>
          </a:xfrm>
          <a:prstGeom prst="line">
            <a:avLst/>
          </a:prstGeom>
          <a:ln>
            <a:solidFill>
              <a:srgbClr val="325F7B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5337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40311C-1E1C-ED7B-D5B6-A3B2740C8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">
            <a:extLst>
              <a:ext uri="{FF2B5EF4-FFF2-40B4-BE49-F238E27FC236}">
                <a16:creationId xmlns:a16="http://schemas.microsoft.com/office/drawing/2014/main" id="{A1419F7A-B1B0-C27C-855C-AA7BFED58298}"/>
              </a:ext>
            </a:extLst>
          </p:cNvPr>
          <p:cNvSpPr/>
          <p:nvPr/>
        </p:nvSpPr>
        <p:spPr>
          <a:xfrm>
            <a:off x="496119" y="2384041"/>
            <a:ext cx="5633748" cy="1182848"/>
          </a:xfrm>
          <a:prstGeom prst="roundRect">
            <a:avLst>
              <a:gd name="adj" fmla="val 3055"/>
            </a:avLst>
          </a:prstGeom>
          <a:solidFill>
            <a:srgbClr val="D9EDF2"/>
          </a:solidFill>
          <a:ln w="7620">
            <a:solidFill>
              <a:srgbClr val="325F7B"/>
            </a:solidFill>
            <a:prstDash val="solid"/>
          </a:ln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" name="Shape 0">
            <a:extLst>
              <a:ext uri="{FF2B5EF4-FFF2-40B4-BE49-F238E27FC236}">
                <a16:creationId xmlns:a16="http://schemas.microsoft.com/office/drawing/2014/main" id="{F841EABA-F2CA-FEA1-78AD-16724B730993}"/>
              </a:ext>
            </a:extLst>
          </p:cNvPr>
          <p:cNvSpPr/>
          <p:nvPr/>
        </p:nvSpPr>
        <p:spPr>
          <a:xfrm>
            <a:off x="6168050" y="0"/>
            <a:ext cx="2972023" cy="5150588"/>
          </a:xfrm>
          <a:custGeom>
            <a:avLst/>
            <a:gdLst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3600450 w 3600450"/>
              <a:gd name="connsiteY2" fmla="*/ 5143500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  <a:gd name="connsiteX0" fmla="*/ 1254642 w 3600450"/>
              <a:gd name="connsiteY0" fmla="*/ 0 h 5150588"/>
              <a:gd name="connsiteX1" fmla="*/ 3600450 w 3600450"/>
              <a:gd name="connsiteY1" fmla="*/ 7088 h 5150588"/>
              <a:gd name="connsiteX2" fmla="*/ 3600450 w 3600450"/>
              <a:gd name="connsiteY2" fmla="*/ 5150588 h 5150588"/>
              <a:gd name="connsiteX3" fmla="*/ 0 w 3600450"/>
              <a:gd name="connsiteY3" fmla="*/ 5150588 h 5150588"/>
              <a:gd name="connsiteX4" fmla="*/ 1254642 w 3600450"/>
              <a:gd name="connsiteY4" fmla="*/ 0 h 5150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450" h="5150588">
                <a:moveTo>
                  <a:pt x="1254642" y="0"/>
                </a:moveTo>
                <a:lnTo>
                  <a:pt x="3600450" y="7088"/>
                </a:lnTo>
                <a:lnTo>
                  <a:pt x="3600450" y="5150588"/>
                </a:lnTo>
                <a:lnTo>
                  <a:pt x="0" y="5150588"/>
                </a:lnTo>
                <a:lnTo>
                  <a:pt x="1254642" y="0"/>
                </a:lnTo>
                <a:close/>
              </a:path>
            </a:pathLst>
          </a:custGeom>
          <a:solidFill>
            <a:srgbClr val="C7E0E7"/>
          </a:solidFill>
          <a:ln/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8A03EAD-A548-4924-19B6-840AA4CFFB81}"/>
              </a:ext>
            </a:extLst>
          </p:cNvPr>
          <p:cNvSpPr/>
          <p:nvPr/>
        </p:nvSpPr>
        <p:spPr>
          <a:xfrm>
            <a:off x="496119" y="458837"/>
            <a:ext cx="3189759" cy="398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25"/>
              </a:lnSpc>
            </a:pPr>
            <a:r>
              <a:rPr lang="en-US" sz="2500" dirty="0">
                <a:solidFill>
                  <a:srgbClr val="2E3C4E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업무 분장</a:t>
            </a:r>
            <a:endParaRPr lang="en-US" sz="2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06C1B9E2-0D6E-7EF8-DCAE-2FA1A581AAB9}"/>
              </a:ext>
            </a:extLst>
          </p:cNvPr>
          <p:cNvSpPr/>
          <p:nvPr/>
        </p:nvSpPr>
        <p:spPr>
          <a:xfrm>
            <a:off x="496119" y="1053629"/>
            <a:ext cx="5633748" cy="1008385"/>
          </a:xfrm>
          <a:prstGeom prst="roundRect">
            <a:avLst>
              <a:gd name="adj" fmla="val 3055"/>
            </a:avLst>
          </a:prstGeom>
          <a:solidFill>
            <a:srgbClr val="D9EDF2"/>
          </a:solidFill>
          <a:ln w="7620">
            <a:solidFill>
              <a:srgbClr val="325F7B"/>
            </a:solidFill>
            <a:prstDash val="solid"/>
          </a:ln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CAA10A9D-EF97-A8DB-5882-6DD80F97B470}"/>
              </a:ext>
            </a:extLst>
          </p:cNvPr>
          <p:cNvSpPr/>
          <p:nvPr/>
        </p:nvSpPr>
        <p:spPr>
          <a:xfrm>
            <a:off x="628427" y="1181175"/>
            <a:ext cx="382711" cy="382711"/>
          </a:xfrm>
          <a:prstGeom prst="roundRect">
            <a:avLst>
              <a:gd name="adj" fmla="val 14931436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BBA7D9C7-D424-39C6-A353-D2D5A27C79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3649" y="1286396"/>
            <a:ext cx="172194" cy="172194"/>
          </a:xfrm>
          <a:prstGeom prst="rect">
            <a:avLst/>
          </a:prstGeom>
        </p:spPr>
      </p:pic>
      <p:sp>
        <p:nvSpPr>
          <p:cNvPr id="7" name="Text 4">
            <a:extLst>
              <a:ext uri="{FF2B5EF4-FFF2-40B4-BE49-F238E27FC236}">
                <a16:creationId xmlns:a16="http://schemas.microsoft.com/office/drawing/2014/main" id="{67025E1D-F766-4A12-6427-2128C5EFC58D}"/>
              </a:ext>
            </a:extLst>
          </p:cNvPr>
          <p:cNvSpPr/>
          <p:nvPr/>
        </p:nvSpPr>
        <p:spPr>
          <a:xfrm>
            <a:off x="1116360" y="1286396"/>
            <a:ext cx="1913855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5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김진혁</a:t>
            </a:r>
            <a:endParaRPr lang="en-US" sz="1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31EE381A-1BB0-7DAF-F6E2-73F674907B06}"/>
              </a:ext>
            </a:extLst>
          </p:cNvPr>
          <p:cNvSpPr/>
          <p:nvPr/>
        </p:nvSpPr>
        <p:spPr>
          <a:xfrm>
            <a:off x="-1713862" y="978619"/>
            <a:ext cx="4458146" cy="191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UI/UX 디자인</a:t>
            </a:r>
            <a:endParaRPr lang="en-US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34B2DECF-870E-778E-2C33-B1819595D64F}"/>
              </a:ext>
            </a:extLst>
          </p:cNvPr>
          <p:cNvSpPr/>
          <p:nvPr/>
        </p:nvSpPr>
        <p:spPr>
          <a:xfrm>
            <a:off x="609335" y="2521594"/>
            <a:ext cx="382711" cy="382711"/>
          </a:xfrm>
          <a:prstGeom prst="roundRect">
            <a:avLst>
              <a:gd name="adj" fmla="val 14931436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12" name="Image 1" descr="preencoded.png">
            <a:extLst>
              <a:ext uri="{FF2B5EF4-FFF2-40B4-BE49-F238E27FC236}">
                <a16:creationId xmlns:a16="http://schemas.microsoft.com/office/drawing/2014/main" id="{21749919-119D-AD7C-32E6-B131E88AE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4557" y="2626817"/>
            <a:ext cx="172194" cy="172194"/>
          </a:xfrm>
          <a:prstGeom prst="rect">
            <a:avLst/>
          </a:prstGeom>
        </p:spPr>
      </p:pic>
      <p:sp>
        <p:nvSpPr>
          <p:cNvPr id="13" name="Text 10">
            <a:extLst>
              <a:ext uri="{FF2B5EF4-FFF2-40B4-BE49-F238E27FC236}">
                <a16:creationId xmlns:a16="http://schemas.microsoft.com/office/drawing/2014/main" id="{A00BC522-FB42-EC62-9D14-40B1FD74173B}"/>
              </a:ext>
            </a:extLst>
          </p:cNvPr>
          <p:cNvSpPr/>
          <p:nvPr/>
        </p:nvSpPr>
        <p:spPr>
          <a:xfrm>
            <a:off x="1114978" y="2626817"/>
            <a:ext cx="1913855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5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김세준</a:t>
            </a:r>
            <a:endParaRPr lang="en-US" sz="1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8" name="Text 5">
            <a:extLst>
              <a:ext uri="{FF2B5EF4-FFF2-40B4-BE49-F238E27FC236}">
                <a16:creationId xmlns:a16="http://schemas.microsoft.com/office/drawing/2014/main" id="{918D1736-07C8-8334-7106-8EE3E596D9FA}"/>
              </a:ext>
            </a:extLst>
          </p:cNvPr>
          <p:cNvSpPr/>
          <p:nvPr/>
        </p:nvSpPr>
        <p:spPr>
          <a:xfrm>
            <a:off x="-1771137" y="1847664"/>
            <a:ext cx="4458146" cy="191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머신 러닝 모델 구축</a:t>
            </a:r>
            <a:endParaRPr lang="en-US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9" name="Text 11">
            <a:extLst>
              <a:ext uri="{FF2B5EF4-FFF2-40B4-BE49-F238E27FC236}">
                <a16:creationId xmlns:a16="http://schemas.microsoft.com/office/drawing/2014/main" id="{BBD4922C-2A3B-38C1-D274-FD1CC431A63B}"/>
              </a:ext>
            </a:extLst>
          </p:cNvPr>
          <p:cNvSpPr/>
          <p:nvPr/>
        </p:nvSpPr>
        <p:spPr>
          <a:xfrm>
            <a:off x="-1983292" y="1459725"/>
            <a:ext cx="4458146" cy="191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데이터 수집 및 전처리</a:t>
            </a:r>
            <a:endParaRPr lang="en-US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1" name="Shape 2">
            <a:extLst>
              <a:ext uri="{FF2B5EF4-FFF2-40B4-BE49-F238E27FC236}">
                <a16:creationId xmlns:a16="http://schemas.microsoft.com/office/drawing/2014/main" id="{12C5EA52-8AA2-2731-ADCF-655B4183D6FA}"/>
              </a:ext>
            </a:extLst>
          </p:cNvPr>
          <p:cNvSpPr/>
          <p:nvPr/>
        </p:nvSpPr>
        <p:spPr>
          <a:xfrm>
            <a:off x="496119" y="3809665"/>
            <a:ext cx="5633748" cy="787735"/>
          </a:xfrm>
          <a:prstGeom prst="roundRect">
            <a:avLst>
              <a:gd name="adj" fmla="val 3055"/>
            </a:avLst>
          </a:prstGeom>
          <a:solidFill>
            <a:srgbClr val="D9EDF2"/>
          </a:solidFill>
          <a:ln w="7620">
            <a:solidFill>
              <a:srgbClr val="325F7B"/>
            </a:solidFill>
            <a:prstDash val="solid"/>
          </a:ln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61D231C4-31C2-3486-D0B7-01EFC2327EDF}"/>
              </a:ext>
            </a:extLst>
          </p:cNvPr>
          <p:cNvSpPr/>
          <p:nvPr/>
        </p:nvSpPr>
        <p:spPr>
          <a:xfrm>
            <a:off x="672118" y="3970250"/>
            <a:ext cx="239241" cy="239241"/>
          </a:xfrm>
          <a:prstGeom prst="roundRect">
            <a:avLst>
              <a:gd name="adj" fmla="val 14931436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ko-KR" altLang="en-US" sz="875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2391E336-20A8-F73E-517A-834753E7C3B6}"/>
              </a:ext>
            </a:extLst>
          </p:cNvPr>
          <p:cNvSpPr/>
          <p:nvPr/>
        </p:nvSpPr>
        <p:spPr>
          <a:xfrm>
            <a:off x="1011138" y="3970250"/>
            <a:ext cx="1913855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ko-KR" altLang="en-US" sz="15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공통</a:t>
            </a:r>
            <a:endParaRPr lang="en-US" sz="1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2348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720</TotalTime>
  <Words>362</Words>
  <Application>Microsoft Office PowerPoint</Application>
  <PresentationFormat>화면 슬라이드 쇼(16:9)</PresentationFormat>
  <Paragraphs>79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Noto Sans KR Medium</vt:lpstr>
      <vt:lpstr>Arial</vt:lpstr>
      <vt:lpstr>맑은 고딕</vt:lpstr>
      <vt:lpstr>Noto Sans KR Black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김진혁</dc:creator>
  <cp:lastModifiedBy>진혁 김</cp:lastModifiedBy>
  <cp:revision>14</cp:revision>
  <dcterms:modified xsi:type="dcterms:W3CDTF">2025-10-29T05:27:08Z</dcterms:modified>
</cp:coreProperties>
</file>